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859" r:id="rId3"/>
    <p:sldId id="1070" r:id="rId4"/>
    <p:sldId id="1094" r:id="rId5"/>
    <p:sldId id="1072" r:id="rId6"/>
    <p:sldId id="1073" r:id="rId7"/>
    <p:sldId id="1107" r:id="rId8"/>
    <p:sldId id="1079" r:id="rId9"/>
    <p:sldId id="1080" r:id="rId10"/>
    <p:sldId id="1108" r:id="rId11"/>
    <p:sldId id="1076" r:id="rId12"/>
    <p:sldId id="1095" r:id="rId13"/>
    <p:sldId id="1081" r:id="rId14"/>
    <p:sldId id="1085" r:id="rId15"/>
    <p:sldId id="1086" r:id="rId16"/>
    <p:sldId id="1112" r:id="rId17"/>
    <p:sldId id="1087" r:id="rId18"/>
    <p:sldId id="1116" r:id="rId19"/>
    <p:sldId id="1117" r:id="rId20"/>
    <p:sldId id="1096" r:id="rId21"/>
    <p:sldId id="1097" r:id="rId22"/>
    <p:sldId id="1098" r:id="rId23"/>
    <p:sldId id="1121" r:id="rId24"/>
    <p:sldId id="1122" r:id="rId25"/>
    <p:sldId id="1100" r:id="rId26"/>
    <p:sldId id="1123" r:id="rId27"/>
    <p:sldId id="1101" r:id="rId28"/>
    <p:sldId id="1102" r:id="rId29"/>
    <p:sldId id="1124" r:id="rId30"/>
    <p:sldId id="1126" r:id="rId31"/>
    <p:sldId id="1127" r:id="rId32"/>
    <p:sldId id="1128" r:id="rId33"/>
    <p:sldId id="1129" r:id="rId34"/>
    <p:sldId id="1130" r:id="rId35"/>
    <p:sldId id="1131" r:id="rId36"/>
    <p:sldId id="1132" r:id="rId37"/>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2.xml"/><Relationship Id="rId39" Type="http://schemas.openxmlformats.org/officeDocument/2006/relationships/presProps" Target="presProps.xml"/><Relationship Id="rId38" Type="http://schemas.openxmlformats.org/officeDocument/2006/relationships/notesMaster" Target="notesMasters/notesMaster1.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9.png"/><Relationship Id="rId3" Type="http://schemas.openxmlformats.org/officeDocument/2006/relationships/image" Target="../media/image14.png"/><Relationship Id="rId2" Type="http://schemas.openxmlformats.org/officeDocument/2006/relationships/image" Target="../media/image18.png"/><Relationship Id="rId1" Type="http://schemas.openxmlformats.org/officeDocument/2006/relationships/image" Target="../media/image17.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8.png"/><Relationship Id="rId2" Type="http://schemas.openxmlformats.org/officeDocument/2006/relationships/image" Target="../media/image14.png"/><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32.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5.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6.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7.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0.png"/><Relationship Id="rId3" Type="http://schemas.openxmlformats.org/officeDocument/2006/relationships/image" Target="../media/image39.png"/><Relationship Id="rId2" Type="http://schemas.openxmlformats.org/officeDocument/2006/relationships/image" Target="../media/image14.png"/><Relationship Id="rId1" Type="http://schemas.openxmlformats.org/officeDocument/2006/relationships/image" Target="../media/image38.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9.png"/><Relationship Id="rId2" Type="http://schemas.openxmlformats.org/officeDocument/2006/relationships/image" Target="../media/image41.png"/><Relationship Id="rId1"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3.png"/><Relationship Id="rId1" Type="http://schemas.openxmlformats.org/officeDocument/2006/relationships/image" Target="../media/image42.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5.png"/><Relationship Id="rId1" Type="http://schemas.openxmlformats.org/officeDocument/2006/relationships/image" Target="../media/image44.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6.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8.png"/><Relationship Id="rId1" Type="http://schemas.openxmlformats.org/officeDocument/2006/relationships/image" Target="../media/image47.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0.png"/><Relationship Id="rId1" Type="http://schemas.openxmlformats.org/officeDocument/2006/relationships/image" Target="../media/image49.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1.png"/></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4.png"/><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6.png"/><Relationship Id="rId2" Type="http://schemas.openxmlformats.org/officeDocument/2006/relationships/image" Target="../media/image15.png"/><Relationship Id="rId1" Type="http://schemas.openxmlformats.org/officeDocument/2006/relationships/image" Target="../media/image55.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1</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安培力与洛伦兹力</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2</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洛伦兹力</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1.eps" descr="id:2147489352;FounderCES"/>
          <p:cNvPicPr/>
          <p:nvPr/>
        </p:nvPicPr>
        <p:blipFill>
          <a:blip r:embed="rId1"/>
          <a:stretch>
            <a:fillRect/>
          </a:stretch>
        </p:blipFill>
        <p:spPr>
          <a:xfrm>
            <a:off x="400679" y="917346"/>
            <a:ext cx="1092200" cy="351790"/>
          </a:xfrm>
          <a:prstGeom prst="rect">
            <a:avLst/>
          </a:prstGeom>
        </p:spPr>
      </p:pic>
      <p:pic>
        <p:nvPicPr>
          <p:cNvPr id="5" name="24答案.eps" descr="id:2147489373;FounderCES"/>
          <p:cNvPicPr/>
          <p:nvPr/>
        </p:nvPicPr>
        <p:blipFill>
          <a:blip r:embed="rId2"/>
          <a:stretch>
            <a:fillRect/>
          </a:stretch>
        </p:blipFill>
        <p:spPr>
          <a:xfrm>
            <a:off x="400679" y="4302061"/>
            <a:ext cx="840740" cy="299720"/>
          </a:xfrm>
          <a:prstGeom prst="rect">
            <a:avLst/>
          </a:prstGeom>
        </p:spPr>
      </p:pic>
      <p:sp>
        <p:nvSpPr>
          <p:cNvPr id="7" name="内容占位符 6"/>
          <p:cNvSpPr>
            <a:spLocks noGrp="1"/>
          </p:cNvSpPr>
          <p:nvPr>
            <p:ph idx="1"/>
          </p:nvPr>
        </p:nvSpPr>
        <p:spPr>
          <a:xfrm>
            <a:off x="360854" y="746120"/>
            <a:ext cx="11485848" cy="341632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带电粒子在匀强电场和匀强磁场中的运动，下列说法正确的是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带电粒子沿电场线方向射入</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电场力一定对带电粒子做正功</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粒子的动能一定增加</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带电粒子垂直于电场线方向射入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电场力对带电粒子不做功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粒子的动能不变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带电粒子沿磁感线方向射入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洛伦兹力对带电粒子做正功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粒子的动能一定增加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不管带电粒子怎样射入磁场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洛伦兹力对带电粒子都不做功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粒子的动能</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342678" y="4221088"/>
            <a:ext cx="407484" cy="461665"/>
          </a:xfrm>
          <a:prstGeom prst="rect">
            <a:avLst/>
          </a:prstGeom>
        </p:spPr>
        <p:txBody>
          <a:bodyPr wrap="none">
            <a:spAutoFit/>
          </a:bodyPr>
          <a:lstStyle/>
          <a:p>
            <a:r>
              <a:rPr lang="en-US" altLang="zh-CN" sz="2400">
                <a:solidFill>
                  <a:srgbClr val="000000"/>
                </a:solidFill>
              </a:rPr>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366;FounderCES"/>
          <p:cNvPicPr/>
          <p:nvPr/>
        </p:nvPicPr>
        <p:blipFill>
          <a:blip r:embed="rId1"/>
          <a:stretch>
            <a:fillRect/>
          </a:stretch>
        </p:blipFill>
        <p:spPr>
          <a:xfrm>
            <a:off x="478582" y="980728"/>
            <a:ext cx="840740" cy="299720"/>
          </a:xfrm>
          <a:prstGeom prst="rect">
            <a:avLst/>
          </a:prstGeom>
        </p:spPr>
      </p:pic>
      <p:sp>
        <p:nvSpPr>
          <p:cNvPr id="5" name="内容占位符 4"/>
          <p:cNvSpPr>
            <a:spLocks noGrp="1"/>
          </p:cNvSpPr>
          <p:nvPr>
            <p:ph idx="1"/>
          </p:nvPr>
        </p:nvSpPr>
        <p:spPr>
          <a:xfrm>
            <a:off x="360854" y="746120"/>
            <a:ext cx="11485848" cy="5008230"/>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带电粒子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在电场中受到的电场力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只与电场有关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与粒子的运动状态无关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做功的正负由力与位移方向的夹角决定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带电粒子沿电场线方向射入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若粒子带负电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则电场力做负功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粒子的动能减少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垂直于电场线射入的带电粒子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不管带电性质如何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电场力都会改变粒子的运动轨迹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对粒子做正功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粒子的动能一定增加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带电粒子在磁场中受到的洛伦兹力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其大小除了与粒子运动状态有关外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磁场方向与速度方向之间的夹角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带电粒子沿平行磁感线方向射入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不受洛伦兹力作用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粒子做匀速直线运动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粒子沿其他方向射入磁场时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由于洛伦兹力方向始终与速度方向垂直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故洛伦兹力对带电粒子始终不做功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要点2.eps" descr="id:2147489380;FounderCES"/>
          <p:cNvPicPr/>
          <p:nvPr/>
        </p:nvPicPr>
        <p:blipFill>
          <a:blip r:embed="rId1"/>
          <a:stretch>
            <a:fillRect/>
          </a:stretch>
        </p:blipFill>
        <p:spPr>
          <a:xfrm>
            <a:off x="428998" y="925972"/>
            <a:ext cx="1092200" cy="383540"/>
          </a:xfrm>
          <a:prstGeom prst="rect">
            <a:avLst/>
          </a:prstGeom>
        </p:spPr>
      </p:pic>
      <p:sp>
        <p:nvSpPr>
          <p:cNvPr id="6" name="内容占位符 5"/>
          <p:cNvSpPr>
            <a:spLocks noGrp="1"/>
          </p:cNvSpPr>
          <p:nvPr>
            <p:ph idx="1"/>
          </p:nvPr>
        </p:nvSpPr>
        <p:spPr>
          <a:xfrm>
            <a:off x="360854" y="746120"/>
            <a:ext cx="11485848" cy="563231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带电</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物体在洛伦兹力作用下的运动问题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涉及洛伦兹力的动力学问题中，因洛伦兹力的大小和方向与物体的运动状态有关，在分析物体的运动过程时需将运动对受力的影响、受力对运动的影响综合考虑来确定物体的运动性质及运动过程，此类问题中往往还会出现临界状态，需分析临界状态下满足的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在涉及洛伦兹力的能量问题中，因洛伦兹力不做功，系统能量的转化取决于其他力做功的情况，但有无洛伦兹力作用会引起物体运动状态有差别、其他力做功有差别、能量转化有差别等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在涉及洛伦兹力的非匀变速运动过程中可利用运动的合成与分解来定性地判定通过的位移、运动的时间等问题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89401;FounderCES"/>
          <p:cNvPicPr/>
          <p:nvPr/>
        </p:nvPicPr>
        <p:blipFill>
          <a:blip r:embed="rId1"/>
          <a:stretch>
            <a:fillRect/>
          </a:stretch>
        </p:blipFill>
        <p:spPr>
          <a:xfrm>
            <a:off x="478582" y="811223"/>
            <a:ext cx="1031875" cy="332105"/>
          </a:xfrm>
          <a:prstGeom prst="rect">
            <a:avLst/>
          </a:prstGeom>
        </p:spPr>
      </p:pic>
      <p:sp>
        <p:nvSpPr>
          <p:cNvPr id="4" name="内容占位符 3"/>
          <p:cNvSpPr>
            <a:spLocks noGrp="1"/>
          </p:cNvSpPr>
          <p:nvPr>
            <p:ph idx="1"/>
          </p:nvPr>
        </p:nvSpPr>
        <p:spPr>
          <a:xfrm>
            <a:off x="360854" y="620688"/>
            <a:ext cx="11485848" cy="230832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图所示，整个空间存在一水平向右的匀强电场和垂直纸面向外的匀强磁场，光滑绝缘斜面体固定在水平面上，一带正电的滑块从斜面顶端由静止下滑，下滑过程中始终没有离开斜面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下滑过程中滑块的位移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、受到的洛伦兹力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与机械能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等物理量的大小随时间变化的图线可能正确的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475835" y="2877047"/>
            <a:ext cx="5229979" cy="3372604"/>
          </a:xfrm>
          <a:prstGeom prst="rect">
            <a:avLst/>
          </a:prstGeom>
        </p:spPr>
      </p:pic>
      <p:pic>
        <p:nvPicPr>
          <p:cNvPr id="7" name="24答案.eps" descr="id:2147489436;FounderCES"/>
          <p:cNvPicPr/>
          <p:nvPr/>
        </p:nvPicPr>
        <p:blipFill>
          <a:blip r:embed="rId3"/>
          <a:stretch>
            <a:fillRect/>
          </a:stretch>
        </p:blipFill>
        <p:spPr>
          <a:xfrm>
            <a:off x="475835" y="6285799"/>
            <a:ext cx="840740" cy="299720"/>
          </a:xfrm>
          <a:prstGeom prst="rect">
            <a:avLst/>
          </a:prstGeom>
        </p:spPr>
      </p:pic>
      <p:pic>
        <p:nvPicPr>
          <p:cNvPr id="3" name="图片 2"/>
          <p:cNvPicPr>
            <a:picLocks noChangeAspect="1"/>
          </p:cNvPicPr>
          <p:nvPr/>
        </p:nvPicPr>
        <p:blipFill>
          <a:blip r:embed="rId4"/>
          <a:stretch>
            <a:fillRect/>
          </a:stretch>
        </p:blipFill>
        <p:spPr>
          <a:xfrm>
            <a:off x="6239222" y="3356992"/>
            <a:ext cx="2962514" cy="2113009"/>
          </a:xfrm>
          <a:prstGeom prst="rect">
            <a:avLst/>
          </a:prstGeom>
        </p:spPr>
      </p:pic>
      <p:sp>
        <p:nvSpPr>
          <p:cNvPr id="8" name="矩形 7"/>
          <p:cNvSpPr/>
          <p:nvPr/>
        </p:nvSpPr>
        <p:spPr>
          <a:xfrm>
            <a:off x="1477012" y="6224725"/>
            <a:ext cx="389850" cy="461665"/>
          </a:xfrm>
          <a:prstGeom prst="rect">
            <a:avLst/>
          </a:prstGeom>
        </p:spPr>
        <p:txBody>
          <a:bodyPr wrap="none">
            <a:spAutoFit/>
          </a:bodyPr>
          <a:lstStyle/>
          <a:p>
            <a:r>
              <a:rPr lang="en-US" altLang="zh-CN" sz="2400">
                <a:solidFill>
                  <a:srgbClr val="000000"/>
                </a:solidFill>
              </a:rPr>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解析.eps" descr="id:2147489415;FounderCES"/>
          <p:cNvPicPr/>
          <p:nvPr/>
        </p:nvPicPr>
        <p:blipFill>
          <a:blip r:embed="rId1"/>
          <a:stretch>
            <a:fillRect/>
          </a:stretch>
        </p:blipFill>
        <p:spPr>
          <a:xfrm>
            <a:off x="461330" y="934598"/>
            <a:ext cx="840740" cy="299720"/>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746120"/>
                <a:ext cx="11485848" cy="5554345"/>
              </a:xfrm>
            </p:spPr>
            <p:txBody>
              <a:bodyPr/>
              <a:lstStyle/>
              <a:p>
                <a:pPr hangingPunct="0">
                  <a:lnSpc>
                    <a:spcPct val="130000"/>
                  </a:lnSpc>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图像的斜率表示速度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若斜率不变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则速度不变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滑块由静止下滑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向下运动的速度越来越大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不可能不变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由左手定则可知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滑块所受的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洛伦</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兹力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垂直于斜面向上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根据牛顿第二定律可得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平行于斜面</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qE</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大小</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始终为定值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由滑块沿斜面方向做匀加速直线运动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则洛伦兹力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qB</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𝐜𝐨𝐬</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d>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可知洛伦兹力随时间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的变化而变化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且斜率为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qB</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m:rPr>
                            <m:nor/>
                          </m:rP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𝐜𝐨𝐬</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由于电场力一直对滑块做负功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洛伦兹力垂直于速度方向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不做功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所以滑块的机械能会一直减小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746120"/>
                <a:ext cx="11485848" cy="5554345"/>
              </a:xfrm>
              <a:blipFill rotWithShape="1">
                <a:blip r:embed="rId2"/>
                <a:stretch>
                  <a:fillRect l="-2" t="-11" r="1" b="11"/>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8830751" y="1027959"/>
            <a:ext cx="2962514" cy="2113009"/>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2238241"/>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解决</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洛伦兹力作用下的力学问题的一般思路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明确磁场的方向及分布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明确粒子的电性以及运动方向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应用左手定则确定洛伦兹力的方向</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拨.eps" descr="id:2147489702;FounderCES"/>
          <p:cNvPicPr/>
          <p:nvPr/>
        </p:nvPicPr>
        <p:blipFill>
          <a:blip r:embed="rId1"/>
          <a:stretch>
            <a:fillRect/>
          </a:stretch>
        </p:blipFill>
        <p:spPr>
          <a:xfrm>
            <a:off x="495834" y="862590"/>
            <a:ext cx="1737360" cy="40576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要点3.eps" descr="id:2147489450;FounderCES"/>
          <p:cNvPicPr/>
          <p:nvPr/>
        </p:nvPicPr>
        <p:blipFill>
          <a:blip r:embed="rId1"/>
          <a:stretch>
            <a:fillRect/>
          </a:stretch>
        </p:blipFill>
        <p:spPr>
          <a:xfrm>
            <a:off x="478582" y="908720"/>
            <a:ext cx="973455" cy="341630"/>
          </a:xfrm>
          <a:prstGeom prst="rect">
            <a:avLst/>
          </a:prstGeom>
        </p:spPr>
      </p:pic>
      <p:sp>
        <p:nvSpPr>
          <p:cNvPr id="3" name="内容占位符 2"/>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带电粒子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在磁场中运动的</a:t>
            </a:r>
            <a:r>
              <a:rPr lang="en-US" altLang="zh-CN" b="1">
                <a:solidFill>
                  <a:srgbClr val="1EB26A"/>
                </a:solidFill>
                <a:latin typeface="+mn-ea"/>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圆心</a:t>
            </a:r>
            <a:r>
              <a:rPr lang="en-US" altLang="zh-CN" b="1">
                <a:solidFill>
                  <a:srgbClr val="1EB26A"/>
                </a:solidFill>
                <a:latin typeface="+mn-ea"/>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半径</a:t>
            </a:r>
            <a:r>
              <a:rPr lang="en-US" altLang="zh-CN" b="1">
                <a:solidFill>
                  <a:srgbClr val="1EB26A"/>
                </a:solidFill>
                <a:latin typeface="+mn-ea"/>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圆心角与时间</a:t>
            </a:r>
            <a:r>
              <a:rPr lang="en-US" altLang="zh-CN" b="1">
                <a:solidFill>
                  <a:srgbClr val="1EB26A"/>
                </a:solidFill>
                <a:latin typeface="+mn-ea"/>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的确定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圆心</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的确定方法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方法一：确定带电粒子运动轨迹上的两个特殊点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一般是射入和射出磁场时的两点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，过这两点作带电粒子运动方向的垂线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这两垂线即为粒子在这两点所受洛伦兹力的方向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，则两垂线的交点就是圆心，如图甲所示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4781810" y="3584422"/>
            <a:ext cx="2359795" cy="2886166"/>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方法二：已知粒子轨迹上的两点和其中一点的速度方向时，画出粒子轨迹上的两点连线，作它的中垂线，并画出已知点的速度方向的垂线，则连线的中垂线与速度方向的垂线的交点即为圆心，如图乙所示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511030" y="2636912"/>
            <a:ext cx="2576259" cy="3272368"/>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57611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半径</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的确定方法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方法一：由物理公式求，半径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方法二：由几何方法求，一般由数学知识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勾股定理、三角函数等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计算来确定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圆心角与时间</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的确定方法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如图所示，速度的偏向角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等于圆心角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圆心角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弦与速度方向的夹角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弦切角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时间的计算方法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方法一：由圆心角求，</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rPr>
                          <m:t>π</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方法二：由弧长求，</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5761129"/>
              </a:xfrm>
              <a:blipFill rotWithShape="1">
                <a:blip r:embed="rId1"/>
                <a:stretch>
                  <a:fillRect l="-2" t="-11" r="1" b="7"/>
                </a:stretch>
              </a:blipFill>
            </p:spPr>
            <p:txBody>
              <a:bodyPr/>
              <a:lstStyle/>
              <a:p>
                <a:r>
                  <a:rPr lang="zh-CN" altLang="en-US">
                    <a:noFill/>
                  </a:rPr>
                  <a:t> </a:t>
                </a:r>
              </a:p>
            </p:txBody>
          </p:sp>
        </mc:Fallback>
      </mc:AlternateContent>
      <p:pic>
        <p:nvPicPr>
          <p:cNvPr id="4" name="ca478u.jpg" descr="id:2147489730;FounderCES"/>
          <p:cNvPicPr/>
          <p:nvPr/>
        </p:nvPicPr>
        <p:blipFill>
          <a:blip r:embed="rId2"/>
          <a:stretch>
            <a:fillRect/>
          </a:stretch>
        </p:blipFill>
        <p:spPr>
          <a:xfrm>
            <a:off x="5879182" y="4037734"/>
            <a:ext cx="2667000" cy="246951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3.eps" descr="id:2147489457;FounderCES"/>
          <p:cNvPicPr/>
          <p:nvPr/>
        </p:nvPicPr>
        <p:blipFill>
          <a:blip r:embed="rId1"/>
          <a:stretch>
            <a:fillRect/>
          </a:stretch>
        </p:blipFill>
        <p:spPr>
          <a:xfrm>
            <a:off x="478582" y="908720"/>
            <a:ext cx="1203325" cy="387350"/>
          </a:xfrm>
          <a:prstGeom prst="rect">
            <a:avLst/>
          </a:prstGeom>
        </p:spPr>
      </p:pic>
      <p:pic>
        <p:nvPicPr>
          <p:cNvPr id="7" name="24答案.eps" descr="id:2147489492;FounderCES"/>
          <p:cNvPicPr/>
          <p:nvPr/>
        </p:nvPicPr>
        <p:blipFill>
          <a:blip r:embed="rId2"/>
          <a:stretch>
            <a:fillRect/>
          </a:stretch>
        </p:blipFill>
        <p:spPr>
          <a:xfrm>
            <a:off x="416990" y="5238165"/>
            <a:ext cx="840740" cy="299720"/>
          </a:xfrm>
          <a:prstGeom prst="rect">
            <a:avLst/>
          </a:prstGeom>
        </p:spPr>
      </p:pic>
      <p:sp>
        <p:nvSpPr>
          <p:cNvPr id="4" name="内容占位符 3"/>
          <p:cNvSpPr>
            <a:spLocks noGrp="1"/>
          </p:cNvSpPr>
          <p:nvPr>
            <p:ph idx="1"/>
          </p:nvPr>
        </p:nvSpPr>
        <p:spPr>
          <a:xfrm>
            <a:off x="360854" y="746120"/>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图所示，一个</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轴上的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的方向射入第一象限内的匀强磁场中，恰好垂直于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点射出第一象限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一个质子从坐标原点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的方向射入第一象限，也恰好从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点射出第一象限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ca479u.jpg" descr="id:2147489744;FounderCES"/>
          <p:cNvPicPr/>
          <p:nvPr/>
        </p:nvPicPr>
        <p:blipFill>
          <a:blip r:embed="rId3"/>
          <a:stretch>
            <a:fillRect/>
          </a:stretch>
        </p:blipFill>
        <p:spPr>
          <a:xfrm>
            <a:off x="4078982" y="2649904"/>
            <a:ext cx="2778760" cy="2738120"/>
          </a:xfrm>
          <a:prstGeom prst="rect">
            <a:avLst/>
          </a:prstGeom>
        </p:spPr>
      </p:pic>
      <p:sp>
        <p:nvSpPr>
          <p:cNvPr id="2" name="矩形 1"/>
          <p:cNvSpPr/>
          <p:nvPr/>
        </p:nvSpPr>
        <p:spPr>
          <a:xfrm>
            <a:off x="1292057" y="5157192"/>
            <a:ext cx="389850" cy="461665"/>
          </a:xfrm>
          <a:prstGeom prst="rect">
            <a:avLst/>
          </a:prstGeom>
        </p:spPr>
        <p:txBody>
          <a:bodyPr wrap="none">
            <a:spAutoFit/>
          </a:bodyPr>
          <a:lstStyle/>
          <a:p>
            <a:r>
              <a:rPr lang="en-US" altLang="zh-CN" sz="2400">
                <a:solidFill>
                  <a:srgbClr val="000000"/>
                </a:solidFill>
              </a:rPr>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225399" y="692696"/>
            <a:ext cx="7511130" cy="741973"/>
          </a:xfrm>
          <a:prstGeom prst="rect">
            <a:avLst/>
          </a:prstGeom>
        </p:spPr>
      </p:pic>
      <p:pic>
        <p:nvPicPr>
          <p:cNvPr id="5" name="知识点1.eps" descr="id:2147489289;FounderCES"/>
          <p:cNvPicPr/>
          <p:nvPr/>
        </p:nvPicPr>
        <p:blipFill>
          <a:blip r:embed="rId2"/>
          <a:stretch>
            <a:fillRect/>
          </a:stretch>
        </p:blipFill>
        <p:spPr>
          <a:xfrm>
            <a:off x="406574" y="1565418"/>
            <a:ext cx="1306195" cy="360680"/>
          </a:xfrm>
          <a:prstGeom prst="rect">
            <a:avLst/>
          </a:prstGeom>
        </p:spPr>
      </p:pic>
      <p:sp>
        <p:nvSpPr>
          <p:cNvPr id="4" name="内容占位符 3"/>
          <p:cNvSpPr>
            <a:spLocks noGrp="1"/>
          </p:cNvSpPr>
          <p:nvPr>
            <p:ph idx="1"/>
          </p:nvPr>
        </p:nvSpPr>
        <p:spPr>
          <a:xfrm>
            <a:off x="360854" y="1412776"/>
            <a:ext cx="11485848" cy="397031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磁场</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对运动电荷的作用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洛伦兹力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磁场对运动电荷的作用力称为洛伦兹力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洛伦兹力的大小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时，洛伦兹力最小，</a:t>
            </a:r>
            <a:r>
              <a:rPr lang="en-US" altLang="zh-CN" b="1" i="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时，洛伦兹力最大，</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角时，洛伦兹力</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θ</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471;FounderCES"/>
          <p:cNvPicPr/>
          <p:nvPr/>
        </p:nvPicPr>
        <p:blipFill>
          <a:blip r:embed="rId1"/>
          <a:stretch>
            <a:fillRect/>
          </a:stretch>
        </p:blipFill>
        <p:spPr>
          <a:xfrm>
            <a:off x="429930" y="972102"/>
            <a:ext cx="840740" cy="299720"/>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2704779"/>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画</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出粒子运动轨迹如图所示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根据几何关系可知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运动的半径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满足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运动的半径为</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u="wavy" baseline="-250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圆心角等于</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倍的弦切角可知</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圆心角为</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根据洛伦兹力提供向心力有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2704779"/>
              </a:xfrm>
              <a:blipFill rotWithShape="1">
                <a:blip r:embed="rId2"/>
                <a:stretch>
                  <a:fillRect l="-2" t="-23" r="1" b="-1632"/>
                </a:stretch>
              </a:blipFill>
            </p:spPr>
            <p:txBody>
              <a:bodyPr/>
              <a:lstStyle/>
              <a:p>
                <a:r>
                  <a:rPr lang="zh-CN" altLang="en-US">
                    <a:noFill/>
                  </a:rPr>
                  <a:t> </a:t>
                </a:r>
              </a:p>
            </p:txBody>
          </p:sp>
        </mc:Fallback>
      </mc:AlternateContent>
      <p:pic>
        <p:nvPicPr>
          <p:cNvPr id="4" name="箭头右.eps" descr="id:2147489758;FounderCES"/>
          <p:cNvPicPr/>
          <p:nvPr/>
        </p:nvPicPr>
        <p:blipFill>
          <a:blip r:embed="rId3"/>
          <a:stretch>
            <a:fillRect/>
          </a:stretch>
        </p:blipFill>
        <p:spPr>
          <a:xfrm>
            <a:off x="4764132" y="2098509"/>
            <a:ext cx="394970" cy="310515"/>
          </a:xfrm>
          <a:prstGeom prst="rect">
            <a:avLst/>
          </a:prstGeom>
        </p:spPr>
      </p:pic>
      <p:pic>
        <p:nvPicPr>
          <p:cNvPr id="7" name="ca480u.jpg" descr="id:2147489765;FounderCES"/>
          <p:cNvPicPr/>
          <p:nvPr/>
        </p:nvPicPr>
        <p:blipFill>
          <a:blip r:embed="rId4"/>
          <a:stretch>
            <a:fillRect/>
          </a:stretch>
        </p:blipFill>
        <p:spPr>
          <a:xfrm>
            <a:off x="3430910" y="3450899"/>
            <a:ext cx="4429125" cy="301688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4.eps" descr="id:2147489506;FounderCES"/>
          <p:cNvPicPr/>
          <p:nvPr/>
        </p:nvPicPr>
        <p:blipFill>
          <a:blip r:embed="rId1"/>
          <a:stretch>
            <a:fillRect/>
          </a:stretch>
        </p:blipFill>
        <p:spPr>
          <a:xfrm>
            <a:off x="478582" y="908720"/>
            <a:ext cx="1056640" cy="370840"/>
          </a:xfrm>
          <a:prstGeom prst="rect">
            <a:avLst/>
          </a:prstGeom>
        </p:spPr>
      </p:pic>
      <p:sp>
        <p:nvSpPr>
          <p:cNvPr id="6" name="内容占位符 5"/>
          <p:cNvSpPr>
            <a:spLocks noGrp="1"/>
          </p:cNvSpPr>
          <p:nvPr>
            <p:ph idx="1"/>
          </p:nvPr>
        </p:nvSpPr>
        <p:spPr>
          <a:xfrm>
            <a:off x="360854" y="746120"/>
            <a:ext cx="11485848" cy="390023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带电粒子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在磁场中运动的多解问题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带电粒子在磁场中运动时，由于带电粒子电性不确定、磁场方向不确定、临界状态不确定和运动的周期性等原因，经常导致相关问题有多个解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带电粒子电性不确定形成多解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由于带电粒子所带电性不同，当速度相同时，粒子在磁场中运动轨迹不同，形成多解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如图甲所示，带电粒子以速度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垂直进入匀强磁场，如粒子带正电荷，其轨迹为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，如粒子带负电荷，其轨迹为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5735166" y="4077072"/>
            <a:ext cx="3399304" cy="2448272"/>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磁场方向不确定形成多解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有些题目只已知磁感应强度的大小，而不知其方向，此时必须要考虑磁感应强度方向不确定而形成的多解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如图乙所示，带正电粒子以速度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垂直进入匀强磁场，如磁场方向垂直纸面向里，其轨迹为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，如磁场方向垂直纸面向外，其轨迹为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3502918" y="3284984"/>
            <a:ext cx="4101260" cy="2810268"/>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临界状态不唯一形成多解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带电粒子在洛伦兹力作用下穿过有界磁场时，由于粒子运动轨迹是圆弧，因此，它可能从右侧边界飞出，也可能转过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从入射边界反向飞出，从而形成多解，如图丙所示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295006" y="3140968"/>
            <a:ext cx="2686855" cy="314876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运动的周期性形成多解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带电粒子在部分是电场、部分是磁场的空间中运动时，运动往往具有往复性，从而形成多解，如图丁所示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790950" y="2852936"/>
            <a:ext cx="3680537" cy="3128212"/>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速度大小不确定形成多解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带电粒子的速度方向确定，但大小不确定，则半径大小不确定，带电粒子的运动轨迹不同，如图戊所示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150990" y="2636912"/>
            <a:ext cx="2799395" cy="369253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4.eps" descr="id:2147489527;FounderCES"/>
          <p:cNvPicPr/>
          <p:nvPr/>
        </p:nvPicPr>
        <p:blipFill>
          <a:blip r:embed="rId1"/>
          <a:stretch>
            <a:fillRect/>
          </a:stretch>
        </p:blipFill>
        <p:spPr>
          <a:xfrm>
            <a:off x="430054" y="836712"/>
            <a:ext cx="1056640" cy="340360"/>
          </a:xfrm>
          <a:prstGeom prst="rect">
            <a:avLst/>
          </a:prstGeom>
        </p:spPr>
      </p:pic>
      <p:pic>
        <p:nvPicPr>
          <p:cNvPr id="6" name="24答案.eps" descr="id:2147489555;FounderCES"/>
          <p:cNvPicPr/>
          <p:nvPr/>
        </p:nvPicPr>
        <p:blipFill>
          <a:blip r:embed="rId2"/>
          <a:stretch>
            <a:fillRect/>
          </a:stretch>
        </p:blipFill>
        <p:spPr>
          <a:xfrm>
            <a:off x="430054" y="2646973"/>
            <a:ext cx="840740" cy="299720"/>
          </a:xfrm>
          <a:prstGeom prst="rect">
            <a:avLst/>
          </a:prstGeom>
        </p:spPr>
      </p:pic>
      <p:sp>
        <p:nvSpPr>
          <p:cNvPr id="3" name="内容占位符 2"/>
          <p:cNvSpPr>
            <a:spLocks noGrp="1"/>
          </p:cNvSpPr>
          <p:nvPr>
            <p:ph idx="1"/>
          </p:nvPr>
        </p:nvSpPr>
        <p:spPr>
          <a:xfrm>
            <a:off x="360854" y="692696"/>
            <a:ext cx="11485848" cy="224196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图所示，宽度为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的有界匀强磁场，磁感应强度为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是磁场的左、右两条边界线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现有一质量为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的带电粒子沿图示方向垂直射入磁场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要使粒子不能从右边界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射出，求粒子入射速率的最大值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5" name="xcz2u.jpg" descr="id:2147489842;FounderCES"/>
          <p:cNvPicPr/>
          <p:nvPr/>
        </p:nvPicPr>
        <p:blipFill>
          <a:blip r:embed="rId3"/>
          <a:stretch>
            <a:fillRect/>
          </a:stretch>
        </p:blipFill>
        <p:spPr>
          <a:xfrm>
            <a:off x="9047534" y="2132856"/>
            <a:ext cx="1925955" cy="3599815"/>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1198662" y="2262907"/>
                <a:ext cx="8302203" cy="958532"/>
              </a:xfrm>
              <a:prstGeom prst="rect">
                <a:avLst/>
              </a:prstGeom>
            </p:spPr>
            <p:txBody>
              <a:bodyPr wrap="square">
                <a:spAutoFit/>
              </a:bodyPr>
              <a:lstStyle/>
              <a:p>
                <a:pPr algn="just">
                  <a:lnSpc>
                    <a:spcPct val="150000"/>
                  </a:lnSpc>
                  <a:spcAft>
                    <a:spcPts val="0"/>
                  </a:spcAft>
                </a:pPr>
                <a:r>
                  <a:rPr lang="zh-CN" altLang="zh-CN" sz="2400" smtClean="0">
                    <a:solidFill>
                      <a:srgbClr val="000000"/>
                    </a:solidFill>
                    <a:cs typeface="Times New Roman" panose="02020603050405020304" pitchFamily="18" charset="0"/>
                  </a:rPr>
                  <a:t>　</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a:solidFill>
                              <a:srgbClr val="000000"/>
                            </a:solidFill>
                            <a:latin typeface="Cambria Math" panose="02040503050406030204" pitchFamily="18" charset="0"/>
                            <a:cs typeface="Times New Roman" panose="02020603050405020304" pitchFamily="18" charset="0"/>
                          </a:rPr>
                          <m:t>+</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𝑩𝒒𝒅</m:t>
                        </m:r>
                      </m:num>
                      <m:den>
                        <m:r>
                          <a:rPr lang="en-US" altLang="zh-CN" sz="2400" i="1">
                            <a:solidFill>
                              <a:srgbClr val="000000"/>
                            </a:solidFill>
                            <a:latin typeface="Cambria Math" panose="02040503050406030204" pitchFamily="18" charset="0"/>
                            <a:cs typeface="Times New Roman" panose="02020603050405020304" pitchFamily="18" charset="0"/>
                          </a:rPr>
                          <m:t>𝒎</m:t>
                        </m:r>
                      </m:den>
                    </m:f>
                  </m:oMath>
                </a14:m>
                <a:r>
                  <a:rPr lang="en-US" altLang="zh-CN" sz="2400">
                    <a:solidFill>
                      <a:srgbClr val="000000"/>
                    </a:solidFill>
                    <a:latin typeface="宋体" panose="02010600030101010101" pitchFamily="2" charset="-122"/>
                    <a:cs typeface="Times New Roman" panose="02020603050405020304" pitchFamily="18" charset="0"/>
                  </a:rPr>
                  <a:t>(</a:t>
                </a:r>
                <a:r>
                  <a:rPr lang="en-US" altLang="zh-CN" sz="2400" i="1">
                    <a:solidFill>
                      <a:srgbClr val="000000"/>
                    </a:solidFill>
                    <a:cs typeface="Times New Roman" panose="02020603050405020304" pitchFamily="18" charset="0"/>
                  </a:rPr>
                  <a:t>q</a:t>
                </a:r>
                <a:r>
                  <a:rPr lang="zh-CN" altLang="zh-CN" sz="2400">
                    <a:solidFill>
                      <a:srgbClr val="000000"/>
                    </a:solidFill>
                    <a:ea typeface="楷体" panose="02010609060101010101" pitchFamily="49" charset="-122"/>
                    <a:cs typeface="Times New Roman" panose="02020603050405020304" pitchFamily="18" charset="0"/>
                  </a:rPr>
                  <a:t>为正电荷</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或</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b="1" i="1" smtClean="0">
                            <a:solidFill>
                              <a:srgbClr val="000000"/>
                            </a:solidFill>
                            <a:latin typeface="Cambria Math" panose="02040503050406030204" pitchFamily="18" charset="0"/>
                            <a:cs typeface="Times New Roman" panose="02020603050405020304" pitchFamily="18" charset="0"/>
                          </a:rPr>
                          <m:t>−</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𝑩𝒒𝒅</m:t>
                        </m:r>
                      </m:num>
                      <m:den>
                        <m:r>
                          <a:rPr lang="en-US" altLang="zh-CN" sz="2400" i="1">
                            <a:solidFill>
                              <a:srgbClr val="000000"/>
                            </a:solidFill>
                            <a:latin typeface="Cambria Math" panose="02040503050406030204" pitchFamily="18" charset="0"/>
                            <a:cs typeface="Times New Roman" panose="02020603050405020304" pitchFamily="18" charset="0"/>
                          </a:rPr>
                          <m:t>𝒎</m:t>
                        </m:r>
                      </m:den>
                    </m:f>
                  </m:oMath>
                </a14:m>
                <a:r>
                  <a:rPr lang="en-US" altLang="zh-CN" sz="2400">
                    <a:solidFill>
                      <a:srgbClr val="000000"/>
                    </a:solidFill>
                    <a:latin typeface="宋体" panose="02010600030101010101" pitchFamily="2" charset="-122"/>
                    <a:cs typeface="Times New Roman" panose="02020603050405020304" pitchFamily="18" charset="0"/>
                  </a:rPr>
                  <a:t>(</a:t>
                </a:r>
                <a:r>
                  <a:rPr lang="en-US" altLang="zh-CN" sz="2400" i="1">
                    <a:solidFill>
                      <a:srgbClr val="000000"/>
                    </a:solidFill>
                    <a:cs typeface="Times New Roman" panose="02020603050405020304" pitchFamily="18" charset="0"/>
                  </a:rPr>
                  <a:t>q</a:t>
                </a:r>
                <a:r>
                  <a:rPr lang="zh-CN" altLang="zh-CN" sz="2400">
                    <a:solidFill>
                      <a:srgbClr val="000000"/>
                    </a:solidFill>
                    <a:ea typeface="楷体" panose="02010609060101010101" pitchFamily="49" charset="-122"/>
                    <a:cs typeface="Times New Roman" panose="02020603050405020304" pitchFamily="18" charset="0"/>
                  </a:rPr>
                  <a:t>为负电荷</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1198662" y="2262907"/>
                <a:ext cx="8302203" cy="958532"/>
              </a:xfrm>
              <a:prstGeom prst="rect">
                <a:avLst/>
              </a:prstGeom>
              <a:blipFill rotWithShape="1">
                <a:blip r:embed="rId4"/>
                <a:stretch>
                  <a:fillRect l="-5" t="-42" r="8" b="-1449"/>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548;FounderCES"/>
          <p:cNvPicPr/>
          <p:nvPr/>
        </p:nvPicPr>
        <p:blipFill>
          <a:blip r:embed="rId1"/>
          <a:stretch>
            <a:fillRect/>
          </a:stretch>
        </p:blipFill>
        <p:spPr>
          <a:xfrm>
            <a:off x="406574" y="819460"/>
            <a:ext cx="840740" cy="299720"/>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569185"/>
                <a:ext cx="11485848" cy="6182995"/>
              </a:xfrm>
            </p:spPr>
            <p:txBody>
              <a:bodyPr/>
              <a:lstStyle/>
              <a:p>
                <a:pPr hangingPunct="0">
                  <a:spcAft>
                    <a:spcPts val="0"/>
                  </a:spcAft>
                </a:pPr>
                <a:r>
                  <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题目</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中只给出粒子</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电荷量为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未说明粒子带哪种电荷</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所以需要分情况讨论</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为正电荷</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轨迹为如图所示的上方与</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NN'</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相切的</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则轨迹半径</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又因为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45</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𝑩𝒒𝒅</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为负电荷</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轨迹为如图所示的下方与</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NN'</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相切的</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轨迹</a:t>
                </a:r>
                <a:endPar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半径</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m:rPr>
                            <m:nor/>
                          </m:rP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又因为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45</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sz="22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𝑩𝒒𝒅</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即入射速率的最大值为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𝑩𝒒𝒅</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为正电荷</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𝑩𝒒𝒅</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为负电荷</a:t>
                </a: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569185"/>
                <a:ext cx="11485848" cy="6182995"/>
              </a:xfrm>
              <a:blipFill rotWithShape="1">
                <a:blip r:embed="rId2"/>
                <a:stretch>
                  <a:fillRect l="-2" t="-4" r="1" b="4"/>
                </a:stretch>
              </a:blipFill>
            </p:spPr>
            <p:txBody>
              <a:bodyPr/>
              <a:lstStyle/>
              <a:p>
                <a:r>
                  <a:rPr lang="zh-CN" altLang="en-US">
                    <a:noFill/>
                  </a:rPr>
                  <a:t> </a:t>
                </a:r>
              </a:p>
            </p:txBody>
          </p:sp>
        </mc:Fallback>
      </mc:AlternateContent>
      <p:pic>
        <p:nvPicPr>
          <p:cNvPr id="6" name="xcz2u.jpg" descr="id:2147489842;FounderCES"/>
          <p:cNvPicPr/>
          <p:nvPr/>
        </p:nvPicPr>
        <p:blipFill>
          <a:blip r:embed="rId3"/>
          <a:stretch>
            <a:fillRect/>
          </a:stretch>
        </p:blipFill>
        <p:spPr>
          <a:xfrm>
            <a:off x="9191550" y="2259620"/>
            <a:ext cx="1905000" cy="356044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带电粒子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在有界磁场中的运动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直线边界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带电粒子进出磁场具有对称性，射入和射出磁场时，速度与边界的夹角大小相等，如图所示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5.eps" descr="id:2147489856;FounderCES"/>
          <p:cNvPicPr/>
          <p:nvPr/>
        </p:nvPicPr>
        <p:blipFill>
          <a:blip r:embed="rId1"/>
          <a:stretch>
            <a:fillRect/>
          </a:stretch>
        </p:blipFill>
        <p:spPr>
          <a:xfrm>
            <a:off x="478582" y="908720"/>
            <a:ext cx="1228725" cy="431165"/>
          </a:xfrm>
          <a:prstGeom prst="rect">
            <a:avLst/>
          </a:prstGeom>
        </p:spPr>
      </p:pic>
      <p:pic>
        <p:nvPicPr>
          <p:cNvPr id="2" name="图片 1"/>
          <p:cNvPicPr>
            <a:picLocks noChangeAspect="1"/>
          </p:cNvPicPr>
          <p:nvPr/>
        </p:nvPicPr>
        <p:blipFill>
          <a:blip r:embed="rId2"/>
          <a:stretch>
            <a:fillRect/>
          </a:stretch>
        </p:blipFill>
        <p:spPr>
          <a:xfrm>
            <a:off x="982638" y="2984361"/>
            <a:ext cx="10077925" cy="2767881"/>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平行边界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带电粒子在平行边界的匀强磁场中运动时如图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这种情况经常出现带电粒子从磁场</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恰好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或恰好不飞出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的临界问题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要寻找相关物理量的临界条件，总是先从轨迹入手，临界轨迹有两种情况：一种是与磁场边界端点相交，如图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所示；另一种是与磁场边界相切，如图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1126654" y="3803138"/>
            <a:ext cx="4464496" cy="2750240"/>
          </a:xfrm>
          <a:prstGeom prst="rect">
            <a:avLst/>
          </a:prstGeom>
        </p:spPr>
      </p:pic>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5879182" y="3140968"/>
            <a:ext cx="4248472" cy="331256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310;FounderCES"/>
          <p:cNvPicPr/>
          <p:nvPr/>
        </p:nvPicPr>
        <p:blipFill>
          <a:blip r:embed="rId1"/>
          <a:stretch>
            <a:fillRect/>
          </a:stretch>
        </p:blipFill>
        <p:spPr>
          <a:xfrm>
            <a:off x="550590" y="851554"/>
            <a:ext cx="1317625" cy="349885"/>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64704"/>
                <a:ext cx="11485848" cy="5774690"/>
              </a:xfrm>
            </p:spPr>
            <p:txBody>
              <a:bodyPr/>
              <a:lstStyle/>
              <a:p>
                <a:pPr hangingPunct="0">
                  <a:lnSpc>
                    <a:spcPct val="130000"/>
                  </a:lnSpc>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从</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安培力到洛伦兹力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洛伦兹力和安培力的关系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安培力可视为大量运动电荷受到洛伦兹力的宏观表现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由安培力公式推导洛伦兹力公式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如图所示，通电直导线垂直于磁场放置，设导线的横截面积为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，导线中单位体积内所含的自由电子数为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，电子电荷量大小为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，自由电子定向移动的平均速率为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截取一段长度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的导线，这段导线中所含的自由电子数为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nSl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nS</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 v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时间内，通过导线横截面的电荷为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neS</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通过导线的电流为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neS</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这段导线所受到的安培力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neS</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每个自由电子所受到的洛伦兹力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64704"/>
                <a:ext cx="11485848" cy="5774690"/>
              </a:xfrm>
              <a:blipFill rotWithShape="1">
                <a:blip r:embed="rId2"/>
                <a:stretch>
                  <a:fillRect l="-2" t="-3" r="1" b="3"/>
                </a:stretch>
              </a:blipFill>
            </p:spPr>
            <p:txBody>
              <a:bodyPr/>
              <a:lstStyle/>
              <a:p>
                <a:r>
                  <a:rPr lang="zh-CN" altLang="en-US">
                    <a:noFill/>
                  </a:rPr>
                  <a:t> </a:t>
                </a:r>
              </a:p>
            </p:txBody>
          </p:sp>
        </mc:Fallback>
      </mc:AlternateContent>
      <p:pic>
        <p:nvPicPr>
          <p:cNvPr id="7" name="cb06.jpg" descr="id:2147489583;FounderCES"/>
          <p:cNvPicPr/>
          <p:nvPr/>
        </p:nvPicPr>
        <p:blipFill>
          <a:blip r:embed="rId3">
            <a:clrChange>
              <a:clrFrom>
                <a:srgbClr val="FFFFFE"/>
              </a:clrFrom>
              <a:clrTo>
                <a:srgbClr val="FFFFFE">
                  <a:alpha val="0"/>
                </a:srgbClr>
              </a:clrTo>
            </a:clrChange>
          </a:blip>
          <a:stretch>
            <a:fillRect/>
          </a:stretch>
        </p:blipFill>
        <p:spPr>
          <a:xfrm>
            <a:off x="8380084" y="4365104"/>
            <a:ext cx="3431540" cy="193929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08243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圆形边界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所示，在圆形匀强磁场区域内，沿半径射入的粒子一定沿半径射出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所示，在圆形磁场区域内，不沿半径方向射入的粒子，入射速度方向与半径的夹角为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，出射速度方向与半径的夹角也为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，并且入射速度方向与出射速度反向延长线的交点、轨迹圆的圆心、磁场区域圆的圆心都在轨迹圆弧对应弦的垂直平分线上</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3286894" y="1988840"/>
            <a:ext cx="4859554" cy="2411599"/>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686522"/>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圆形边界磁场粒子的出射问题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比荷相同的带电粒子，以相同的速率从圆形匀强有界磁场的边界上同一点沿不同方向射入磁场区域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带电粒子在磁场中运动的轨迹半径设为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，磁场区域半径为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粒子在磁场中的出射位置局限于以入射点为一个端点的一段圆弧上，如图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14:m>
                  <m:oMath xmlns:m="http://schemas.openxmlformats.org/officeDocument/2006/math">
                    <m:groupChr>
                      <m:groupChrPr>
                        <m:chr m:val="⏜"/>
                        <m:pos m:val="top"/>
                        <m:vertJc m:val="bot"/>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groupCh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𝑺𝑨</m:t>
                        </m:r>
                      </m:e>
                    </m:groupCh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最远出射点与入射点的连线对应于粒子在磁场中运动的轨迹直径</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对应于磁场的圆心角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，圆弧上粒子的出射方向各不相同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686522"/>
              </a:xfrm>
              <a:blipFill rotWithShape="1">
                <a:blip r:embed="rId1"/>
                <a:stretch>
                  <a:fillRect l="-2" t="-17" r="1" b="9"/>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4511030" y="4483065"/>
            <a:ext cx="1987897" cy="2054667"/>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488695"/>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若带电粒子在磁场中运动的轨迹半径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大于磁场区域半径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，出射点遍布整个磁场区域的边界，不同入射方向的粒子出射位置不同，出射方向不同，</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从粒子源</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所在直径的端点</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出射的粒子在磁场中运动时间最长，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对应转过的圆心角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出射点关于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所在直线对称的粒子在磁场中运动时间相同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488695"/>
              </a:xfrm>
              <a:blipFill rotWithShape="1">
                <a:blip r:embed="rId1"/>
                <a:stretch>
                  <a:fillRect l="-2" t="-25" r="1" b="5"/>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4295006" y="3140968"/>
            <a:ext cx="2880320" cy="3300547"/>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粒子出射位置恰好位于入射点所在直径一侧的半个圆弧上，如图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所有粒子的出射方向都相同，平行于过入射点</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的磁场边界的切线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或垂直于磁场的直径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，这种现象称为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磁发散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过程的逆过程是速度相同的同种带电粒子射入圆形匀强磁场区域时，若粒子在磁场中做圆周运动的半径与磁场区域的半径相等，带电粒子将会聚到同一点，会聚点的位置在与粒子入射方向相垂直的直径的一端，这种现象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磁聚焦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3718942" y="4149080"/>
            <a:ext cx="4536504" cy="2424467"/>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39915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圆筒内存在磁感应强度大小为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的匀强磁场，磁场方向与筒的轴线平行，筒的横截面如图所示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图中直径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的两端分别开有小孔，筒绕其中心轴以角速度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顺时针转动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在该截面内，一带电粒子从小孔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射入筒内，射入时的运动方向与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角，方向如图所示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当筒转过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时，该粒子恰好从小孔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飞出筒，不计粒子重力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若粒子在筒内未与筒壁发生碰撞，则带电粒子的比荷为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399153"/>
              </a:xfrm>
              <a:blipFill rotWithShape="1">
                <a:blip r:embed="rId1"/>
                <a:stretch>
                  <a:fillRect l="-2" t="-14" r="1" b="11"/>
                </a:stretch>
              </a:blipFill>
            </p:spPr>
            <p:txBody>
              <a:bodyPr/>
              <a:lstStyle/>
              <a:p>
                <a:r>
                  <a:rPr lang="zh-CN" altLang="en-US">
                    <a:noFill/>
                  </a:rPr>
                  <a:t> </a:t>
                </a:r>
              </a:p>
            </p:txBody>
          </p:sp>
        </mc:Fallback>
      </mc:AlternateContent>
      <p:pic>
        <p:nvPicPr>
          <p:cNvPr id="4" name="24典例5.eps" descr="id:2147489954;FounderCES"/>
          <p:cNvPicPr/>
          <p:nvPr/>
        </p:nvPicPr>
        <p:blipFill>
          <a:blip r:embed="rId2"/>
          <a:stretch>
            <a:fillRect/>
          </a:stretch>
        </p:blipFill>
        <p:spPr>
          <a:xfrm>
            <a:off x="469956" y="925972"/>
            <a:ext cx="1095375" cy="352425"/>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7175326" y="3550253"/>
            <a:ext cx="3024336" cy="2856953"/>
          </a:xfrm>
          <a:prstGeom prst="rect">
            <a:avLst/>
          </a:prstGeom>
        </p:spPr>
      </p:pic>
      <p:pic>
        <p:nvPicPr>
          <p:cNvPr id="5" name="24答案.eps" descr="id:2147489975;FounderCES"/>
          <p:cNvPicPr/>
          <p:nvPr/>
        </p:nvPicPr>
        <p:blipFill>
          <a:blip r:embed="rId4"/>
          <a:stretch>
            <a:fillRect/>
          </a:stretch>
        </p:blipFill>
        <p:spPr>
          <a:xfrm>
            <a:off x="406574" y="5364929"/>
            <a:ext cx="840740" cy="299720"/>
          </a:xfrm>
          <a:prstGeom prst="rect">
            <a:avLst/>
          </a:prstGeom>
        </p:spPr>
      </p:pic>
      <p:sp>
        <p:nvSpPr>
          <p:cNvPr id="6" name="矩形 5"/>
          <p:cNvSpPr/>
          <p:nvPr/>
        </p:nvSpPr>
        <p:spPr>
          <a:xfrm>
            <a:off x="1342678" y="5283956"/>
            <a:ext cx="407484" cy="461665"/>
          </a:xfrm>
          <a:prstGeom prst="rect">
            <a:avLst/>
          </a:prstGeom>
        </p:spPr>
        <p:txBody>
          <a:bodyPr wrap="none">
            <a:spAutoFit/>
          </a:bodyPr>
          <a:lstStyle/>
          <a:p>
            <a:r>
              <a:rPr lang="en-US" altLang="zh-CN" sz="2400">
                <a:solidFill>
                  <a:srgbClr val="000000"/>
                </a:solidFill>
              </a:rPr>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920800"/>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题意可得粒子在磁场中做匀速圆周运动的轨迹如图所示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由几何关系可知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粒子在磁场中做匀速圆周运动的圆弧所对应的圆心角为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因此粒子在磁场中运动的时间为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粒子在磁场中运动的时间与筒转过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所用的时间相等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rPr>
                          <m:t>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920800"/>
              </a:xfrm>
              <a:blipFill rotWithShape="1">
                <a:blip r:embed="rId1"/>
                <a:stretch>
                  <a:fillRect l="-2" t="-22" r="1" b="-159"/>
                </a:stretch>
              </a:blipFill>
            </p:spPr>
            <p:txBody>
              <a:bodyPr/>
              <a:lstStyle/>
              <a:p>
                <a:r>
                  <a:rPr lang="zh-CN" altLang="en-US">
                    <a:noFill/>
                  </a:rPr>
                  <a:t> </a:t>
                </a:r>
              </a:p>
            </p:txBody>
          </p:sp>
        </mc:Fallback>
      </mc:AlternateContent>
      <p:pic>
        <p:nvPicPr>
          <p:cNvPr id="4" name="24解析.eps" descr="id:2147489968;FounderCES"/>
          <p:cNvPicPr/>
          <p:nvPr/>
        </p:nvPicPr>
        <p:blipFill>
          <a:blip r:embed="rId2"/>
          <a:stretch>
            <a:fillRect/>
          </a:stretch>
        </p:blipFill>
        <p:spPr>
          <a:xfrm>
            <a:off x="504460" y="969040"/>
            <a:ext cx="840740" cy="299720"/>
          </a:xfrm>
          <a:prstGeom prst="rect">
            <a:avLst/>
          </a:prstGeom>
        </p:spPr>
      </p:pic>
      <p:pic>
        <p:nvPicPr>
          <p:cNvPr id="2" name="图片 1"/>
          <p:cNvPicPr>
            <a:picLocks noChangeAspect="1"/>
          </p:cNvPicPr>
          <p:nvPr/>
        </p:nvPicPr>
        <p:blipFill>
          <a:blip r:embed="rId3"/>
          <a:stretch>
            <a:fillRect/>
          </a:stretch>
        </p:blipFill>
        <p:spPr>
          <a:xfrm>
            <a:off x="7175326" y="2636912"/>
            <a:ext cx="2448272" cy="379353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洛伦兹力的方向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判定方法：左手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定则</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如图所示，伸出左手，拇指与其余四指垂直，且都与手掌处于同一平面内，让磁感线垂直穿过手心，四指指向正电荷运动的方向，那么拇指所指的方向就是正电荷所受洛伦兹力的方向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负电荷所受力的方向与正电荷所受力的方向相反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洛伦兹力的方向总是与电荷的运动方向及磁场方向垂直，即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三个物理量的方向关系是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不一定垂直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b05.jpg" descr="id:2147489590;FounderCES"/>
          <p:cNvPicPr/>
          <p:nvPr/>
        </p:nvPicPr>
        <p:blipFill>
          <a:blip r:embed="rId1"/>
          <a:stretch>
            <a:fillRect/>
          </a:stretch>
        </p:blipFill>
        <p:spPr>
          <a:xfrm>
            <a:off x="5290343" y="1484784"/>
            <a:ext cx="1626870" cy="233489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80275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带电粒子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在匀强磁场中的运动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运动性质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时，做匀速直线运动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时，做匀速圆周运动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角时，做等距螺旋线运动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89597;FounderCES"/>
          <p:cNvPicPr/>
          <p:nvPr/>
        </p:nvPicPr>
        <p:blipFill>
          <a:blip r:embed="rId1"/>
          <a:stretch>
            <a:fillRect/>
          </a:stretch>
        </p:blipFill>
        <p:spPr>
          <a:xfrm>
            <a:off x="478582" y="908720"/>
            <a:ext cx="1365250" cy="36258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78106" y="2366132"/>
            <a:ext cx="553107" cy="593316"/>
          </a:xfrm>
          <a:prstGeom prst="rect">
            <a:avLst/>
          </a:prstGeom>
        </p:spPr>
      </p:pic>
      <p:pic>
        <p:nvPicPr>
          <p:cNvPr id="6" name="图片 5"/>
          <p:cNvPicPr>
            <a:picLocks noChangeAspect="1"/>
          </p:cNvPicPr>
          <p:nvPr/>
        </p:nvPicPr>
        <p:blipFill>
          <a:blip r:embed="rId1"/>
          <a:stretch>
            <a:fillRect/>
          </a:stretch>
        </p:blipFill>
        <p:spPr>
          <a:xfrm>
            <a:off x="11293595" y="1484784"/>
            <a:ext cx="553107" cy="593316"/>
          </a:xfrm>
          <a:prstGeom prst="rect">
            <a:avLst/>
          </a:prstGeom>
        </p:spPr>
      </p:pic>
      <p:pic>
        <p:nvPicPr>
          <p:cNvPr id="2" name="图片 1"/>
          <p:cNvPicPr>
            <a:picLocks noChangeAspect="1"/>
          </p:cNvPicPr>
          <p:nvPr/>
        </p:nvPicPr>
        <p:blipFill>
          <a:blip r:embed="rId1"/>
          <a:stretch>
            <a:fillRect/>
          </a:stretch>
        </p:blipFill>
        <p:spPr>
          <a:xfrm>
            <a:off x="7094692" y="1556793"/>
            <a:ext cx="771311" cy="593316"/>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692696"/>
                <a:ext cx="11485848" cy="461126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做圆周运动的半径与周期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由洛伦兹力提供向心力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num>
                      <m:den>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rPr>
                          <m:t>π</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上述公式可知：带电粒子在匀强磁场中做匀速圆周运动时，轨道半径与粒子的运动速率、粒子的质量成正比，与电荷量、磁感应强度成反比；带电粒子的运动周期与粒子的质量成正比，与电荷量、磁感应强度成反比，与轨道半径和运动速率无关</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692696"/>
                <a:ext cx="11485848" cy="4611262"/>
              </a:xfrm>
              <a:blipFill rotWithShape="1">
                <a:blip r:embed="rId2"/>
                <a:stretch>
                  <a:fillRect l="-2" t="-12" r="1" b="9"/>
                </a:stretch>
              </a:blipFill>
            </p:spPr>
            <p:txBody>
              <a:bodyPr/>
              <a:lstStyle/>
              <a:p>
                <a:r>
                  <a:rPr lang="zh-CN" altLang="en-US">
                    <a:noFill/>
                  </a:rPr>
                  <a:t> </a:t>
                </a:r>
              </a:p>
            </p:txBody>
          </p:sp>
        </mc:Fallback>
      </mc:AlternateContent>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313265" y="714793"/>
            <a:ext cx="7581025" cy="731220"/>
          </a:xfrm>
          <a:prstGeom prst="rect">
            <a:avLst/>
          </a:prstGeom>
        </p:spPr>
      </p:pic>
      <p:pic>
        <p:nvPicPr>
          <p:cNvPr id="5" name="要点1.eps" descr="id:2147489338;FounderCES"/>
          <p:cNvPicPr/>
          <p:nvPr/>
        </p:nvPicPr>
        <p:blipFill>
          <a:blip r:embed="rId2"/>
          <a:stretch>
            <a:fillRect/>
          </a:stretch>
        </p:blipFill>
        <p:spPr>
          <a:xfrm>
            <a:off x="360854" y="1556792"/>
            <a:ext cx="1149350" cy="403225"/>
          </a:xfrm>
          <a:prstGeom prst="rect">
            <a:avLst/>
          </a:prstGeom>
        </p:spPr>
      </p:pic>
      <p:sp>
        <p:nvSpPr>
          <p:cNvPr id="4" name="内容占位符 3"/>
          <p:cNvSpPr>
            <a:spLocks noGrp="1"/>
          </p:cNvSpPr>
          <p:nvPr>
            <p:ph idx="1"/>
          </p:nvPr>
        </p:nvSpPr>
        <p:spPr>
          <a:xfrm>
            <a:off x="360854" y="1467289"/>
            <a:ext cx="11485848" cy="4887595"/>
          </a:xfrm>
        </p:spPr>
        <p:txBody>
          <a:bodyPr/>
          <a:lstStyle/>
          <a:p>
            <a:pPr hangingPunct="0">
              <a:lnSpc>
                <a:spcPct val="130000"/>
              </a:lnSpc>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洛伦兹力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与安培力和电场力的比较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洛伦兹力与安培力的区别和联系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洛伦兹力是指单个运动的带电粒子所受的磁场力，而安培力是指电流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即大量定向移动的电荷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所受到的磁场力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洛伦兹力</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永不做功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，而安培力可以做功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安培力是洛伦兹力的宏观表现，洛伦兹力是安培力的微观解释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大小关系：</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 </a:t>
            </a:r>
            <a:r>
              <a:rPr lang="zh-CN"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安</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NF </a:t>
            </a:r>
            <a:r>
              <a:rPr lang="zh-CN" altLang="zh-CN" b="1" baseline="-2500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洛</a:t>
            </a:r>
            <a:r>
              <a:rPr lang="en-US" altLang="zh-CN" b="1" baseline="-2500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是导体中定向运动的电荷数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方向关系：均可用左手定则进行判断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6938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洛伦兹力和电场力的比较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在电场中的电荷，不管其运动与否，均受到电场力的作用；而磁场仅仅对运动着的且速度与磁场方向不平行的电荷有洛伦兹力的作用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电场力的大小为</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 </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，与电荷运动的速度无关；而洛伦兹力的大小为</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，与电荷运动的速度大小和方向均有关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电场力的方向与电场的方向相同或相反；而洛伦兹力的方向始终既和磁场方向垂直，又和速度方向垂直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电场力既可以改变电荷运动的速度大小，也可以改变电荷运动的方向；而洛伦兹力只能改变电荷运动的方向，不能改变速度大小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电场力可以对电荷做功，能改变电荷的动能；洛伦兹力不能对电荷做功，不能改变电荷的动能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匀强电场中，仅在电场力的作用下，初速度垂直于电场方向的运动电荷的偏转轨迹为抛物线；匀强磁场中，仅在洛伦兹力的作用下，垂直于磁场方向运动的电荷的偏转轨迹为圆弧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6346</Words>
  <Application>WPS 演示</Application>
  <PresentationFormat>自定义</PresentationFormat>
  <Paragraphs>190</Paragraphs>
  <Slides>35</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35</vt:i4>
      </vt:variant>
    </vt:vector>
  </HeadingPairs>
  <TitlesOfParts>
    <vt:vector size="48" baseType="lpstr">
      <vt:lpstr>Arial</vt:lpstr>
      <vt:lpstr>宋体</vt:lpstr>
      <vt:lpstr>Wingdings</vt:lpstr>
      <vt:lpstr>Times New Roman</vt:lpstr>
      <vt:lpstr>楷体</vt:lpstr>
      <vt:lpstr>微软雅黑</vt:lpstr>
      <vt:lpstr>黑体</vt:lpstr>
      <vt:lpstr>Book Antiqua</vt:lpstr>
      <vt:lpstr>Cambria Math</vt:lpstr>
      <vt:lpstr>Arial Unicode MS</vt:lpstr>
      <vt:lpstr>Calibri</vt:lpstr>
      <vt:lpstr>仿宋</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411</cp:revision>
  <dcterms:created xsi:type="dcterms:W3CDTF">2020-11-06T05:24:00Z</dcterms:created>
  <dcterms:modified xsi:type="dcterms:W3CDTF">2025-08-06T08:32:21Z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2DF8D575D7264B91A6B2D4932B43FDDD_12</vt:lpwstr>
  </property>
</Properties>
</file>